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  <p:sldMasterId id="2147484100" r:id="rId2"/>
    <p:sldMasterId id="2147484196" r:id="rId3"/>
    <p:sldMasterId id="2147484550" r:id="rId4"/>
  </p:sldMasterIdLst>
  <p:notesMasterIdLst>
    <p:notesMasterId r:id="rId14"/>
  </p:notesMasterIdLst>
  <p:sldIdLst>
    <p:sldId id="256" r:id="rId5"/>
    <p:sldId id="257" r:id="rId6"/>
    <p:sldId id="269" r:id="rId7"/>
    <p:sldId id="270" r:id="rId8"/>
    <p:sldId id="268" r:id="rId9"/>
    <p:sldId id="260" r:id="rId10"/>
    <p:sldId id="266" r:id="rId11"/>
    <p:sldId id="264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5219FD0-D85C-4403-A9CD-EAB7D420207F}">
          <p14:sldIdLst>
            <p14:sldId id="256"/>
            <p14:sldId id="257"/>
            <p14:sldId id="269"/>
            <p14:sldId id="270"/>
            <p14:sldId id="268"/>
            <p14:sldId id="260"/>
            <p14:sldId id="266"/>
            <p14:sldId id="264"/>
            <p14:sldId id="261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1395" autoAdjust="0"/>
  </p:normalViewPr>
  <p:slideViewPr>
    <p:cSldViewPr snapToGrid="0">
      <p:cViewPr>
        <p:scale>
          <a:sx n="70" d="100"/>
          <a:sy n="70" d="100"/>
        </p:scale>
        <p:origin x="-636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330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48B6A0-2C99-4F6F-A14F-4AB3C266F0D6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543FD-A527-4C36-ABBC-8808D926D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527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543FD-A527-4C36-ABBC-8808D926D77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46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543FD-A527-4C36-ABBC-8808D926D77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012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18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348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72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7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533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2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837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200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704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209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090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300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219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112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65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062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43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6826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971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2522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404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5105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7005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4621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3998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569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1373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092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5741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2624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6169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5851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0535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0434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3940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7255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540177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815727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0947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7207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89549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4751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655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8693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66524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5965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4777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410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5184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697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103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290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724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692E828B-0EFC-4E73-B222-313E921C86CD}" type="datetimeFigureOut">
              <a:rPr lang="ru-RU" smtClean="0"/>
              <a:t>19.03.2020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B1654C4-6010-4D0E-88CE-367434DE5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3631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551" r:id="rId1"/>
    <p:sldLayoutId id="2147484552" r:id="rId2"/>
    <p:sldLayoutId id="2147484553" r:id="rId3"/>
    <p:sldLayoutId id="2147484554" r:id="rId4"/>
    <p:sldLayoutId id="2147484555" r:id="rId5"/>
    <p:sldLayoutId id="2147484556" r:id="rId6"/>
    <p:sldLayoutId id="2147484557" r:id="rId7"/>
    <p:sldLayoutId id="2147484558" r:id="rId8"/>
    <p:sldLayoutId id="2147484559" r:id="rId9"/>
    <p:sldLayoutId id="2147484560" r:id="rId10"/>
    <p:sldLayoutId id="2147484561" r:id="rId11"/>
    <p:sldLayoutId id="2147484562" r:id="rId12"/>
    <p:sldLayoutId id="2147484563" r:id="rId13"/>
    <p:sldLayoutId id="2147484564" r:id="rId14"/>
    <p:sldLayoutId id="2147484565" r:id="rId15"/>
    <p:sldLayoutId id="2147484566" r:id="rId16"/>
    <p:sldLayoutId id="21474845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3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6.w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23333" y="559558"/>
            <a:ext cx="10781730" cy="3630306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Директ-костинг және абзорпшен-костинг жүйесіндегі ауытқуларды талдау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37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0693" y="145456"/>
            <a:ext cx="9440034" cy="1828801"/>
          </a:xfrm>
        </p:spPr>
        <p:txBody>
          <a:bodyPr/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0693" y="1760561"/>
            <a:ext cx="9440034" cy="3507475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ауытқуларды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endParaRPr lang="ru-RU" sz="36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Абзопшн-костинг</a:t>
            </a:r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директ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костинг  </a:t>
            </a:r>
            <a:r>
              <a:rPr lang="ru-RU" sz="3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жүйесіндегі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ауытқуларды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endParaRPr lang="ru-RU" sz="3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Ауытқудың</a:t>
            </a:r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</a:t>
            </a:r>
            <a:endParaRPr lang="ru-RU" sz="3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76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Объект 41"/>
          <p:cNvGraphicFramePr>
            <a:graphicFrameLocks noChangeAspect="1"/>
          </p:cNvGraphicFramePr>
          <p:nvPr/>
        </p:nvGraphicFramePr>
        <p:xfrm>
          <a:off x="2871788" y="2801938"/>
          <a:ext cx="123825" cy="13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Уравнение" r:id="rId3" imgW="114399" imgH="127110" progId="Equation.3">
                  <p:embed/>
                </p:oleObj>
              </mc:Choice>
              <mc:Fallback>
                <p:oleObj name="Уравнение" r:id="rId3" imgW="114399" imgH="12711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1788" y="2801938"/>
                        <a:ext cx="123825" cy="13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Объект 42"/>
          <p:cNvGraphicFramePr>
            <a:graphicFrameLocks noChangeAspect="1"/>
          </p:cNvGraphicFramePr>
          <p:nvPr/>
        </p:nvGraphicFramePr>
        <p:xfrm>
          <a:off x="2871788" y="2801938"/>
          <a:ext cx="123825" cy="13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Уравнение" r:id="rId5" imgW="114399" imgH="127110" progId="Equation.3">
                  <p:embed/>
                </p:oleObj>
              </mc:Choice>
              <mc:Fallback>
                <p:oleObj name="Уравнение" r:id="rId5" imgW="114399" imgH="12711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1788" y="2801938"/>
                        <a:ext cx="123825" cy="13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Объект 43"/>
          <p:cNvGraphicFramePr>
            <a:graphicFrameLocks noChangeAspect="1"/>
          </p:cNvGraphicFramePr>
          <p:nvPr/>
        </p:nvGraphicFramePr>
        <p:xfrm>
          <a:off x="2871788" y="2801938"/>
          <a:ext cx="123825" cy="13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Уравнение" r:id="rId7" imgW="114399" imgH="127110" progId="Equation.3">
                  <p:embed/>
                </p:oleObj>
              </mc:Choice>
              <mc:Fallback>
                <p:oleObj name="Уравнение" r:id="rId7" imgW="114399" imgH="12711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1788" y="2801938"/>
                        <a:ext cx="123825" cy="13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Объект 44"/>
          <p:cNvGraphicFramePr>
            <a:graphicFrameLocks noChangeAspect="1"/>
          </p:cNvGraphicFramePr>
          <p:nvPr/>
        </p:nvGraphicFramePr>
        <p:xfrm>
          <a:off x="2871788" y="2801938"/>
          <a:ext cx="123825" cy="13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Уравнение" r:id="rId8" imgW="114399" imgH="127110" progId="Equation.3">
                  <p:embed/>
                </p:oleObj>
              </mc:Choice>
              <mc:Fallback>
                <p:oleObj name="Уравнение" r:id="rId8" imgW="114399" imgH="12711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1788" y="2801938"/>
                        <a:ext cx="123825" cy="13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Объект 45"/>
          <p:cNvGraphicFramePr>
            <a:graphicFrameLocks noChangeAspect="1"/>
          </p:cNvGraphicFramePr>
          <p:nvPr/>
        </p:nvGraphicFramePr>
        <p:xfrm>
          <a:off x="2871788" y="2801938"/>
          <a:ext cx="123825" cy="13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Уравнение" r:id="rId9" imgW="114399" imgH="127110" progId="Equation.3">
                  <p:embed/>
                </p:oleObj>
              </mc:Choice>
              <mc:Fallback>
                <p:oleObj name="Уравнение" r:id="rId9" imgW="114399" imgH="12711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1788" y="2801938"/>
                        <a:ext cx="123825" cy="13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Объект 46"/>
          <p:cNvGraphicFramePr>
            <a:graphicFrameLocks noChangeAspect="1"/>
          </p:cNvGraphicFramePr>
          <p:nvPr/>
        </p:nvGraphicFramePr>
        <p:xfrm>
          <a:off x="2871788" y="2801938"/>
          <a:ext cx="123825" cy="13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Уравнение" r:id="rId10" imgW="114399" imgH="127110" progId="Equation.3">
                  <p:embed/>
                </p:oleObj>
              </mc:Choice>
              <mc:Fallback>
                <p:oleObj name="Уравнение" r:id="rId10" imgW="114399" imgH="12711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1788" y="2801938"/>
                        <a:ext cx="123825" cy="13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Объект 47"/>
          <p:cNvGraphicFramePr>
            <a:graphicFrameLocks noChangeAspect="1"/>
          </p:cNvGraphicFramePr>
          <p:nvPr/>
        </p:nvGraphicFramePr>
        <p:xfrm>
          <a:off x="2871788" y="2801938"/>
          <a:ext cx="123825" cy="13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Уравнение" r:id="rId11" imgW="114399" imgH="127110" progId="Equation.3">
                  <p:embed/>
                </p:oleObj>
              </mc:Choice>
              <mc:Fallback>
                <p:oleObj name="Уравнение" r:id="rId11" imgW="114399" imgH="12711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1788" y="2801938"/>
                        <a:ext cx="123825" cy="13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Заголовок 48"/>
          <p:cNvSpPr>
            <a:spLocks noGrp="1"/>
          </p:cNvSpPr>
          <p:nvPr>
            <p:ph type="title"/>
          </p:nvPr>
        </p:nvSpPr>
        <p:spPr>
          <a:xfrm>
            <a:off x="736979" y="532263"/>
            <a:ext cx="10530578" cy="5704763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табыстардың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нормативтіктен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ауытқуларын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талдауға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табыстың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жоспарлыдан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себебін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костинг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costing)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абзорпшн-костинг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rbtion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costing)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калькуляцияларында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ауытқуларды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кішкене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өзгешелеу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бабын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648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36" y="245661"/>
            <a:ext cx="10189915" cy="559557"/>
          </a:xfrm>
        </p:spPr>
        <p:txBody>
          <a:bodyPr>
            <a:normAutofit fontScale="90000"/>
          </a:bodyPr>
          <a:lstStyle/>
          <a:p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–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ауыспалы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3205" y="4299563"/>
            <a:ext cx="10754435" cy="2019350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шығыны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Стзп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СтНРпер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ауыспалы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СтНРпост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597392"/>
              </p:ext>
            </p:extLst>
          </p:nvPr>
        </p:nvGraphicFramePr>
        <p:xfrm>
          <a:off x="696036" y="996288"/>
          <a:ext cx="10631605" cy="307074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{3C2FFA5D-87B4-456A-9821-1D502468CF0F}</a:tableStyleId>
              </a:tblPr>
              <a:tblGrid>
                <a:gridCol w="3659586">
                  <a:extLst>
                    <a:ext uri="{9D8B030D-6E8A-4147-A177-3AD203B41FA5}">
                      <a16:colId xmlns="" xmlns:a16="http://schemas.microsoft.com/office/drawing/2014/main" val="2185462616"/>
                    </a:ext>
                  </a:extLst>
                </a:gridCol>
                <a:gridCol w="1364014">
                  <a:extLst>
                    <a:ext uri="{9D8B030D-6E8A-4147-A177-3AD203B41FA5}">
                      <a16:colId xmlns="" xmlns:a16="http://schemas.microsoft.com/office/drawing/2014/main" val="2836534775"/>
                    </a:ext>
                  </a:extLst>
                </a:gridCol>
                <a:gridCol w="4204922">
                  <a:extLst>
                    <a:ext uri="{9D8B030D-6E8A-4147-A177-3AD203B41FA5}">
                      <a16:colId xmlns="" xmlns:a16="http://schemas.microsoft.com/office/drawing/2014/main" val="1574739914"/>
                    </a:ext>
                  </a:extLst>
                </a:gridCol>
                <a:gridCol w="1403083">
                  <a:extLst>
                    <a:ext uri="{9D8B030D-6E8A-4147-A177-3AD203B41FA5}">
                      <a16:colId xmlns="" xmlns:a16="http://schemas.microsoft.com/office/drawing/2014/main" val="2018577369"/>
                    </a:ext>
                  </a:extLst>
                </a:gridCol>
              </a:tblGrid>
              <a:tr h="541896">
                <a:tc gridSpan="2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kk-KZ" sz="2000" dirty="0">
                          <a:effectLst/>
                        </a:rPr>
                        <a:t>Ауыспалы өзіндік құн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</a:rPr>
                        <a:t>Толық өзіндік құн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20721633"/>
                  </a:ext>
                </a:extLst>
              </a:tr>
              <a:tr h="3612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1.</a:t>
                      </a:r>
                      <a:r>
                        <a:rPr lang="kk-KZ" sz="2000" b="0" dirty="0">
                          <a:effectLst/>
                        </a:rPr>
                        <a:t>негізгі материалдар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</a:rPr>
                        <a:t>Рм</a:t>
                      </a:r>
                      <a:r>
                        <a:rPr lang="ru-RU" sz="2000" b="1" dirty="0">
                          <a:effectLst/>
                        </a:rPr>
                        <a:t>  </a:t>
                      </a:r>
                      <a:r>
                        <a:rPr lang="ru-RU" sz="2000" b="1" dirty="0" err="1">
                          <a:effectLst/>
                        </a:rPr>
                        <a:t>Цм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1.</a:t>
                      </a:r>
                      <a:r>
                        <a:rPr lang="kk-KZ" sz="2000">
                          <a:effectLst/>
                        </a:rPr>
                        <a:t>негізгі </a:t>
                      </a:r>
                      <a:r>
                        <a:rPr lang="ru-RU" sz="2000">
                          <a:effectLst/>
                        </a:rPr>
                        <a:t> материал</a:t>
                      </a:r>
                      <a:r>
                        <a:rPr lang="kk-KZ" sz="2000">
                          <a:effectLst/>
                        </a:rPr>
                        <a:t>дар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</a:t>
                      </a:r>
                      <a:r>
                        <a:rPr lang="ru-RU" sz="2000" baseline="-25000">
                          <a:effectLst/>
                        </a:rPr>
                        <a:t>м</a:t>
                      </a:r>
                      <a:r>
                        <a:rPr lang="ru-RU" sz="2000">
                          <a:effectLst/>
                        </a:rPr>
                        <a:t>  Ц</a:t>
                      </a:r>
                      <a:r>
                        <a:rPr lang="ru-RU" sz="2000" baseline="-25000">
                          <a:effectLst/>
                        </a:rPr>
                        <a:t>м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207409155"/>
                  </a:ext>
                </a:extLst>
              </a:tr>
              <a:tr h="3612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2. </a:t>
                      </a:r>
                      <a:r>
                        <a:rPr lang="kk-KZ" sz="2000" b="0" dirty="0">
                          <a:effectLst/>
                        </a:rPr>
                        <a:t>еңбек ақы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</a:rPr>
                        <a:t>Ст</a:t>
                      </a:r>
                      <a:r>
                        <a:rPr lang="ru-RU" sz="2000" b="1" baseline="-25000" dirty="0">
                          <a:effectLst/>
                        </a:rPr>
                        <a:t> </a:t>
                      </a:r>
                      <a:r>
                        <a:rPr lang="ru-RU" sz="2000" b="1" baseline="-25000" dirty="0" err="1">
                          <a:effectLst/>
                        </a:rPr>
                        <a:t>зп</a:t>
                      </a:r>
                      <a:r>
                        <a:rPr lang="ru-RU" sz="2000" b="1" dirty="0">
                          <a:effectLst/>
                        </a:rPr>
                        <a:t> Ч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2. </a:t>
                      </a:r>
                      <a:r>
                        <a:rPr lang="kk-KZ" sz="2000">
                          <a:effectLst/>
                        </a:rPr>
                        <a:t>еңбек ақы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Ст</a:t>
                      </a:r>
                      <a:r>
                        <a:rPr lang="ru-RU" sz="2000" baseline="-25000" dirty="0">
                          <a:effectLst/>
                        </a:rPr>
                        <a:t> </a:t>
                      </a:r>
                      <a:r>
                        <a:rPr lang="ru-RU" sz="2000" baseline="-25000" dirty="0" err="1">
                          <a:effectLst/>
                        </a:rPr>
                        <a:t>зп</a:t>
                      </a:r>
                      <a:r>
                        <a:rPr lang="ru-RU" sz="2000" dirty="0">
                          <a:effectLst/>
                        </a:rPr>
                        <a:t> Ч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72587883"/>
                  </a:ext>
                </a:extLst>
              </a:tr>
              <a:tr h="7225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</a:rPr>
                        <a:t>3.</a:t>
                      </a:r>
                      <a:r>
                        <a:rPr lang="kk-KZ" sz="2000" b="0" dirty="0" smtClean="0">
                          <a:effectLst/>
                        </a:rPr>
                        <a:t>өндірістік </a:t>
                      </a:r>
                      <a:r>
                        <a:rPr lang="kk-KZ" sz="2000" b="0" dirty="0">
                          <a:effectLst/>
                        </a:rPr>
                        <a:t>ауыспалы қосымша үстеме шығындар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</a:rPr>
                        <a:t>Ст</a:t>
                      </a:r>
                      <a:r>
                        <a:rPr lang="ru-RU" sz="2000" b="1" dirty="0">
                          <a:effectLst/>
                        </a:rPr>
                        <a:t> </a:t>
                      </a:r>
                      <a:r>
                        <a:rPr lang="ru-RU" sz="2000" b="1" baseline="-25000" dirty="0" err="1">
                          <a:effectLst/>
                        </a:rPr>
                        <a:t>НРпер</a:t>
                      </a:r>
                      <a:r>
                        <a:rPr lang="ru-RU" sz="2000" b="1" dirty="0">
                          <a:effectLst/>
                        </a:rPr>
                        <a:t> Ч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3.</a:t>
                      </a:r>
                      <a:r>
                        <a:rPr lang="kk-KZ" sz="2000">
                          <a:effectLst/>
                        </a:rPr>
                        <a:t>өндірістік ауыспалы қосымша үстеме шығындар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Ст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baseline="-25000" dirty="0" err="1">
                          <a:effectLst/>
                        </a:rPr>
                        <a:t>НРпер</a:t>
                      </a:r>
                      <a:r>
                        <a:rPr lang="ru-RU" sz="2000" dirty="0">
                          <a:effectLst/>
                        </a:rPr>
                        <a:t> Ч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68378919"/>
                  </a:ext>
                </a:extLst>
              </a:tr>
              <a:tr h="7225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4. </a:t>
                      </a:r>
                      <a:r>
                        <a:rPr lang="kk-KZ" sz="2000" dirty="0">
                          <a:effectLst/>
                        </a:rPr>
                        <a:t>өндірістік тұрақты қосымша үстеме шығындар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Ст</a:t>
                      </a:r>
                      <a:r>
                        <a:rPr lang="ru-RU" sz="2000" baseline="-25000">
                          <a:effectLst/>
                        </a:rPr>
                        <a:t> НРпост</a:t>
                      </a:r>
                      <a:r>
                        <a:rPr lang="ru-RU" sz="2000">
                          <a:effectLst/>
                        </a:rPr>
                        <a:t> Ч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75598094"/>
                  </a:ext>
                </a:extLst>
              </a:tr>
              <a:tr h="361264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Маржинал</a:t>
                      </a:r>
                      <a:r>
                        <a:rPr lang="kk-KZ" sz="2000" dirty="0">
                          <a:effectLst/>
                        </a:rPr>
                        <a:t>дық табыс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</a:rPr>
                        <a:t>Жалпы табыс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16367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954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>
          <a:xfrm>
            <a:off x="913793" y="4449169"/>
            <a:ext cx="10353764" cy="750627"/>
          </a:xfrm>
        </p:spPr>
        <p:txBody>
          <a:bodyPr/>
          <a:lstStyle/>
          <a:p>
            <a:pPr algn="l"/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	</a:t>
            </a:r>
            <a:r>
              <a:rPr lang="ru-RU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ауытқу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913793" y="177420"/>
            <a:ext cx="10353764" cy="996287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алдаудың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ауытқулар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2"/>
          <p:cNvSpPr>
            <a:spLocks noGrp="1"/>
          </p:cNvSpPr>
          <p:nvPr>
            <p:ph type="body" sz="half" idx="15"/>
          </p:nvPr>
        </p:nvSpPr>
        <p:spPr>
          <a:xfrm>
            <a:off x="341194" y="1542196"/>
            <a:ext cx="11341289" cy="3016155"/>
          </a:xfrm>
        </p:spPr>
        <p:txBody>
          <a:bodyPr>
            <a:noAutofit/>
          </a:bodyPr>
          <a:lstStyle/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костинг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калькуляция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жүйесіндегі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костинг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калькуляция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жүйесіндегі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ауыспалы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үстеме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костинг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калькуляция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жүйесіндегі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үстеме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ауытқулар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2"/>
          <p:cNvSpPr>
            <a:spLocks noGrp="1"/>
          </p:cNvSpPr>
          <p:nvPr>
            <p:ph type="body" sz="half" idx="17"/>
          </p:nvPr>
        </p:nvSpPr>
        <p:spPr>
          <a:xfrm>
            <a:off x="341194" y="5199797"/>
            <a:ext cx="11463512" cy="1219675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</a:t>
            </a: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</a:t>
            </a:r>
            <a:endParaRPr lang="en-U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421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7797" y="486770"/>
            <a:ext cx="10639760" cy="5804849"/>
          </a:xfrm>
        </p:spPr>
        <p:txBody>
          <a:bodyPr>
            <a:noAutofit/>
          </a:bodyPr>
          <a:lstStyle/>
          <a:p>
            <a:pPr algn="just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Калькуляциялау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жүйесіндегі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құнның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ауытқуын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директ-костинг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жүйесіндегі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ауытқудағы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талдаудан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ерекшелеу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костингке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абзорпшен-костинг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калькуляциясы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өнімнің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құнына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кіретін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үстеме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қосады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есептілікте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маржиналдық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есептелінеді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3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абзорпшен-костинг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жүйесіндегі</a:t>
            </a: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ауытқуларды</a:t>
            </a: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үстеме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шығындардың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өткізілім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ауытқулармен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ерекшеленеді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41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8925" y="477672"/>
            <a:ext cx="8393374" cy="709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Ауытқудың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1319" y="1801505"/>
            <a:ext cx="5773003" cy="668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ауытқу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1320" y="2750025"/>
            <a:ext cx="6755640" cy="668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ауытқу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1319" y="3698545"/>
            <a:ext cx="8830102" cy="668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Ауыспалы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үстемелі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шығындардың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ауытқуы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1320" y="4647065"/>
            <a:ext cx="9608023" cy="1207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Ауыспалы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үстеме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ауытқулар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Соединительная линия уступом 13"/>
          <p:cNvCxnSpPr>
            <a:stCxn id="2" idx="3"/>
            <a:endCxn id="3" idx="3"/>
          </p:cNvCxnSpPr>
          <p:nvPr/>
        </p:nvCxnSpPr>
        <p:spPr>
          <a:xfrm flipH="1">
            <a:off x="6264322" y="832514"/>
            <a:ext cx="4107977" cy="1303361"/>
          </a:xfrm>
          <a:prstGeom prst="bentConnector3">
            <a:avLst>
              <a:gd name="adj1" fmla="val -556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>
            <a:stCxn id="2" idx="3"/>
            <a:endCxn id="4" idx="3"/>
          </p:cNvCxnSpPr>
          <p:nvPr/>
        </p:nvCxnSpPr>
        <p:spPr>
          <a:xfrm flipH="1">
            <a:off x="7246960" y="832514"/>
            <a:ext cx="3125339" cy="2251881"/>
          </a:xfrm>
          <a:prstGeom prst="bentConnector3">
            <a:avLst>
              <a:gd name="adj1" fmla="val -731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2" idx="3"/>
            <a:endCxn id="5" idx="3"/>
          </p:cNvCxnSpPr>
          <p:nvPr/>
        </p:nvCxnSpPr>
        <p:spPr>
          <a:xfrm flipH="1">
            <a:off x="9321421" y="832514"/>
            <a:ext cx="1050878" cy="3200401"/>
          </a:xfrm>
          <a:prstGeom prst="bentConnector3">
            <a:avLst>
              <a:gd name="adj1" fmla="val -217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оединительная линия уступом 26"/>
          <p:cNvCxnSpPr>
            <a:stCxn id="2" idx="3"/>
            <a:endCxn id="6" idx="3"/>
          </p:cNvCxnSpPr>
          <p:nvPr/>
        </p:nvCxnSpPr>
        <p:spPr>
          <a:xfrm flipH="1">
            <a:off x="10099343" y="832514"/>
            <a:ext cx="272956" cy="4418464"/>
          </a:xfrm>
          <a:prstGeom prst="bentConnector3">
            <a:avLst>
              <a:gd name="adj1" fmla="val -8375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5359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/>
          <p:cNvSpPr>
            <a:spLocks noGrp="1"/>
          </p:cNvSpPr>
          <p:nvPr/>
        </p:nvSpPr>
        <p:spPr bwMode="auto">
          <a:xfrm>
            <a:off x="502342" y="272955"/>
            <a:ext cx="11262028" cy="6182436"/>
          </a:xfrm>
          <a:prstGeom prst="rect">
            <a:avLst/>
          </a:prstGeom>
          <a:noFill/>
          <a:ln>
            <a:noFill/>
          </a:ln>
          <a:effectLst>
            <a:outerShdw blurRad="25400" rotWithShape="0">
              <a:srgbClr val="000000">
                <a:alpha val="45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25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1.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Материалдар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бойынша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ауытқу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: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25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-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Құны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бойынша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ауытқу</a:t>
            </a:r>
            <a:endParaRPr kumimoji="0" lang="ru-RU" altLang="ru-RU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25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Жағымсыз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(инфляция,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сапасы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жоғары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материалдарды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сатып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алу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);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Жағымды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(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жеңілдіктер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алу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қажетті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сапа).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25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-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Материалдар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шығыны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бойынша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ауытқу</a:t>
            </a:r>
            <a:endParaRPr kumimoji="0" lang="ru-RU" altLang="ru-RU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25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Жағымсыз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(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сапасы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төмен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материалдар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құралдардың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сынуы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, технология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бұзылуы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25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2.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Еңбек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бойынша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ауытқу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.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25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-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Өнімділігі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бойынша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25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Жағымды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(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механикаландыру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деңгейінің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өсуі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материалдарды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қолдануды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ынталандыру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бақылауды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күшейту</a:t>
            </a:r>
            <a:r>
              <a:rPr lang="ru-RU" altLang="ru-RU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,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т.б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.)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25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3.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Ауыспалы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қосымша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үстемелі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шығындардың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ауытқуы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: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25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- Технология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үрдісінің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бұзылуы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өндірістегі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ақау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жұмыскер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біліктілігінің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деңгейі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және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баға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және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тарифтер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деңгейі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25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4.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Ауыспалы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қосымша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үстеме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шығындар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,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тұрақты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және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коммерциялық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,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әкімшілік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шығындар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бойынша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latin typeface="Times New Roman" panose="02020603050405020304" pitchFamily="18" charset="0"/>
              </a:rPr>
              <a:t>ауытқулар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latin typeface="Times New Roman" panose="02020603050405020304" pitchFamily="18" charset="0"/>
              </a:rPr>
              <a:t>.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25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-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Баға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бойынша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–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өнім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сұранысы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бәсекелестік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өнім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сапғасы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әсер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етеді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және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т.б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25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-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Өткізу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көлемі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бойынша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- 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сұраным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деңгейі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өндіріс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деңгейінің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үрдісі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, маркетинг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қызметінің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деңгейі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, сапа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әсер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етеді</a:t>
            </a:r>
            <a:r>
              <a:rPr kumimoji="0" lang="ru-RU" altLang="ru-RU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.</a:t>
            </a:r>
            <a:endParaRPr kumimoji="0" lang="ru-RU" altLang="ru-RU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409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965" y="2656764"/>
            <a:ext cx="10353762" cy="970450"/>
          </a:xfrm>
        </p:spPr>
        <p:txBody>
          <a:bodyPr>
            <a:noAutofit/>
          </a:bodyPr>
          <a:lstStyle/>
          <a:p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азарларыңызға рахмет!!!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240963"/>
      </p:ext>
    </p:extLst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Сланец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ate" id="{C3F70B94-7CE9-428E-ADC1-3269CC2C3385}" vid="{3F2DE9A5-64E6-437C-A389-CC4477E817E8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2341</TotalTime>
  <Words>457</Words>
  <Application>Microsoft Office PowerPoint</Application>
  <PresentationFormat>Произвольный</PresentationFormat>
  <Paragraphs>59</Paragraphs>
  <Slides>9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HDOfficeLightV0</vt:lpstr>
      <vt:lpstr>1_HDOfficeLightV0</vt:lpstr>
      <vt:lpstr>2_HDOfficeLightV0</vt:lpstr>
      <vt:lpstr>Сланец</vt:lpstr>
      <vt:lpstr>Уравнение</vt:lpstr>
      <vt:lpstr>  Сабақ тақырыбы: Директ-костинг және абзорпшен-костинг жүйесіндегі ауытқуларды талдау </vt:lpstr>
      <vt:lpstr>Мазмұны: </vt:lpstr>
      <vt:lpstr>    Нормативтік калькуляция нақты шығыстар мен табыстардың  нормативтіктен ауытқуларын талдауға мүмкіншілік береді. Ауытқуды талдау нақты табыстың жоспарлыдан ауытқу себебін анықтауға бағытталған.     Директ –костинг (direct costing) және абзорпшн-костинг (absоrbtion costing) калькуляцияларында ауытқуларды талдау кішкене өзгешелеу. Шығындардың әр бабын баға саны арқылы көрсетуге болады. </vt:lpstr>
      <vt:lpstr>Кесте 1 – Толық және ауыспалы өзіндік құн</vt:lpstr>
      <vt:lpstr>    Талдаудың кезеңі. I. Шығындар бойынша ауытқулар    </vt:lpstr>
      <vt:lpstr>      Калькуляциялау жүйесіндегі өзіндік құнның ауытқуын талдау директ-костинг жүйесіндегі ауытқудағы талдаудан ерекшелеу. Директ- костингке қарағанда абзорпшен-костинг калькуляциясы өнімнің өзіндік құнына кіретін тұрақты қосымша үстеме шығындарды қосады және табыс пен зиян жайлы есептілікте маржиналдық табыс ретінде емес жалпы табыс ретінде есептелінеді. Сондықтан да абзорпшен-костинг жүйесіндегі ауытқуларды талдау жалпы табыс қолданылатын тұрақты үстеме шығындардың және өткізілім көлемі бойынша ауытқулармен ерекшеленеді.  </vt:lpstr>
      <vt:lpstr>Презентация PowerPoint</vt:lpstr>
      <vt:lpstr>Презентация PowerPoint</vt:lpstr>
      <vt:lpstr>Назарларыңызға рахмет!!!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Описание,как функциональный тип речи</dc:title>
  <dc:creator>RePack by Diakov</dc:creator>
  <cp:lastModifiedBy>ninja997@mail.ru</cp:lastModifiedBy>
  <cp:revision>141</cp:revision>
  <dcterms:created xsi:type="dcterms:W3CDTF">2017-10-03T05:37:57Z</dcterms:created>
  <dcterms:modified xsi:type="dcterms:W3CDTF">2020-03-19T15:18:18Z</dcterms:modified>
</cp:coreProperties>
</file>